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9" r:id="rId2"/>
    <p:sldId id="256" r:id="rId3"/>
    <p:sldId id="269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Лист10!$C$26</c:f>
              <c:strCache>
                <c:ptCount val="1"/>
                <c:pt idx="0">
                  <c:v>ДОУ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Лист10!$B$27:$B$29</c:f>
              <c:strCache>
                <c:ptCount val="3"/>
                <c:pt idx="0">
                  <c:v>имеют категории</c:v>
                </c:pt>
                <c:pt idx="1">
                  <c:v> высшую</c:v>
                </c:pt>
                <c:pt idx="2">
                  <c:v>первую</c:v>
                </c:pt>
              </c:strCache>
            </c:strRef>
          </c:cat>
          <c:val>
            <c:numRef>
              <c:f>Лист10!$C$27:$C$29</c:f>
              <c:numCache>
                <c:formatCode>General</c:formatCode>
                <c:ptCount val="3"/>
                <c:pt idx="0">
                  <c:v>36.64</c:v>
                </c:pt>
                <c:pt idx="1">
                  <c:v>3.42</c:v>
                </c:pt>
                <c:pt idx="2">
                  <c:v>33.22</c:v>
                </c:pt>
              </c:numCache>
            </c:numRef>
          </c:val>
        </c:ser>
        <c:ser>
          <c:idx val="1"/>
          <c:order val="1"/>
          <c:tx>
            <c:strRef>
              <c:f>Лист10!$D$26</c:f>
              <c:strCache>
                <c:ptCount val="1"/>
                <c:pt idx="0">
                  <c:v>ОУ</c:v>
                </c:pt>
              </c:strCache>
            </c:strRef>
          </c:tx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Лист10!$B$27:$B$29</c:f>
              <c:strCache>
                <c:ptCount val="3"/>
                <c:pt idx="0">
                  <c:v>имеют категории</c:v>
                </c:pt>
                <c:pt idx="1">
                  <c:v> высшую</c:v>
                </c:pt>
                <c:pt idx="2">
                  <c:v>первую</c:v>
                </c:pt>
              </c:strCache>
            </c:strRef>
          </c:cat>
          <c:val>
            <c:numRef>
              <c:f>Лист10!$D$27:$D$29</c:f>
              <c:numCache>
                <c:formatCode>General</c:formatCode>
                <c:ptCount val="3"/>
                <c:pt idx="0">
                  <c:v>72.819999999999993</c:v>
                </c:pt>
                <c:pt idx="1">
                  <c:v>9.06</c:v>
                </c:pt>
                <c:pt idx="2">
                  <c:v>63.75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541504"/>
        <c:axId val="149472384"/>
        <c:axId val="0"/>
      </c:bar3DChart>
      <c:catAx>
        <c:axId val="1375415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49472384"/>
        <c:crosses val="autoZero"/>
        <c:auto val="1"/>
        <c:lblAlgn val="ctr"/>
        <c:lblOffset val="100"/>
        <c:noMultiLvlLbl val="0"/>
      </c:catAx>
      <c:valAx>
        <c:axId val="149472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5415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Лист9!$C$29</c:f>
              <c:strCache>
                <c:ptCount val="1"/>
                <c:pt idx="0">
                  <c:v>2016г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Лист9!$B$30:$B$32</c:f>
              <c:strCache>
                <c:ptCount val="3"/>
                <c:pt idx="0">
                  <c:v>имеют категории</c:v>
                </c:pt>
                <c:pt idx="1">
                  <c:v>высшую</c:v>
                </c:pt>
                <c:pt idx="2">
                  <c:v>первую</c:v>
                </c:pt>
              </c:strCache>
            </c:strRef>
          </c:cat>
          <c:val>
            <c:numRef>
              <c:f>Лист9!$C$30:$C$32</c:f>
              <c:numCache>
                <c:formatCode>General</c:formatCode>
                <c:ptCount val="3"/>
                <c:pt idx="0">
                  <c:v>32.53</c:v>
                </c:pt>
                <c:pt idx="1">
                  <c:v>3.08</c:v>
                </c:pt>
                <c:pt idx="2">
                  <c:v>29.45</c:v>
                </c:pt>
              </c:numCache>
            </c:numRef>
          </c:val>
        </c:ser>
        <c:ser>
          <c:idx val="1"/>
          <c:order val="1"/>
          <c:tx>
            <c:strRef>
              <c:f>Лист9!$D$29</c:f>
              <c:strCache>
                <c:ptCount val="1"/>
                <c:pt idx="0">
                  <c:v>2017г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Лист9!$B$30:$B$32</c:f>
              <c:strCache>
                <c:ptCount val="3"/>
                <c:pt idx="0">
                  <c:v>имеют категории</c:v>
                </c:pt>
                <c:pt idx="1">
                  <c:v>высшую</c:v>
                </c:pt>
                <c:pt idx="2">
                  <c:v>первую</c:v>
                </c:pt>
              </c:strCache>
            </c:strRef>
          </c:cat>
          <c:val>
            <c:numRef>
              <c:f>Лист9!$D$30:$D$32</c:f>
              <c:numCache>
                <c:formatCode>General</c:formatCode>
                <c:ptCount val="3"/>
                <c:pt idx="0">
                  <c:v>36.64</c:v>
                </c:pt>
                <c:pt idx="1">
                  <c:v>3.42</c:v>
                </c:pt>
                <c:pt idx="2">
                  <c:v>33.22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919936"/>
        <c:axId val="120921472"/>
      </c:barChart>
      <c:catAx>
        <c:axId val="120919936"/>
        <c:scaling>
          <c:orientation val="minMax"/>
        </c:scaling>
        <c:delete val="0"/>
        <c:axPos val="b"/>
        <c:majorTickMark val="out"/>
        <c:minorTickMark val="none"/>
        <c:tickLblPos val="nextTo"/>
        <c:crossAx val="120921472"/>
        <c:crosses val="autoZero"/>
        <c:auto val="1"/>
        <c:lblAlgn val="ctr"/>
        <c:lblOffset val="100"/>
        <c:noMultiLvlLbl val="0"/>
      </c:catAx>
      <c:valAx>
        <c:axId val="120921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09199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Лист8!$C$5</c:f>
              <c:strCache>
                <c:ptCount val="1"/>
                <c:pt idx="0">
                  <c:v>имеют категории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Лист8!$B$6:$B$25</c:f>
              <c:strCache>
                <c:ptCount val="20"/>
                <c:pt idx="0">
                  <c:v> «Красносельский д с«Рябинушка»</c:v>
                </c:pt>
                <c:pt idx="1">
                  <c:v> «Высокогорский д с «Петушок» </c:v>
                </c:pt>
                <c:pt idx="2">
                  <c:v> «Шапшинский д с «Аленушка» </c:v>
                </c:pt>
                <c:pt idx="3">
                  <c:v> «Бирюлинский д с «Белочка» </c:v>
                </c:pt>
                <c:pt idx="4">
                  <c:v> «Высокогорский д с «Солнышко» </c:v>
                </c:pt>
                <c:pt idx="5">
                  <c:v> «Усадский «Волшебный замок» </c:v>
                </c:pt>
                <c:pt idx="6">
                  <c:v> «Алан-Бексерский д с «Золушка» </c:v>
                </c:pt>
                <c:pt idx="7">
                  <c:v> «Бковалинский д «Чишмэкэй»</c:v>
                </c:pt>
                <c:pt idx="8">
                  <c:v> «Высокогорский д с «Бэлэкэч» </c:v>
                </c:pt>
                <c:pt idx="9">
                  <c:v> «Дубъязский д с «Гульчачак» </c:v>
                </c:pt>
                <c:pt idx="10">
                  <c:v> «Инсинский детский сад «Гузель» </c:v>
                </c:pt>
                <c:pt idx="11">
                  <c:v> «Чепчуговский д с «Ромашка» </c:v>
                </c:pt>
                <c:pt idx="12">
                  <c:v>«Высокогорский д «Подсолнушек» </c:v>
                </c:pt>
                <c:pt idx="13">
                  <c:v> «Большебитаманский д с «Алсу» </c:v>
                </c:pt>
                <c:pt idx="14">
                  <c:v> «Альдермышский д с «Умырзая» </c:v>
                </c:pt>
                <c:pt idx="15">
                  <c:v> «Высокогорский д с «Сандугач» </c:v>
                </c:pt>
                <c:pt idx="16">
                  <c:v>«Красносельский д с «Ак каен»</c:v>
                </c:pt>
                <c:pt idx="17">
                  <c:v> «Куркачинский д с «Ласточка» </c:v>
                </c:pt>
                <c:pt idx="18">
                  <c:v> «Ямашурминский д с «Йолдыз» </c:v>
                </c:pt>
                <c:pt idx="19">
                  <c:v>«Красносельский д с «Тургай»</c:v>
                </c:pt>
              </c:strCache>
            </c:strRef>
          </c:cat>
          <c:val>
            <c:numRef>
              <c:f>Лист8!$C$6:$C$25</c:f>
              <c:numCache>
                <c:formatCode>General</c:formatCode>
                <c:ptCount val="20"/>
                <c:pt idx="0">
                  <c:v>94.74</c:v>
                </c:pt>
                <c:pt idx="1">
                  <c:v>72.73</c:v>
                </c:pt>
                <c:pt idx="2">
                  <c:v>71.400000000000006</c:v>
                </c:pt>
                <c:pt idx="3">
                  <c:v>58.82</c:v>
                </c:pt>
                <c:pt idx="4">
                  <c:v>58.82</c:v>
                </c:pt>
                <c:pt idx="5">
                  <c:v>58.33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44.44</c:v>
                </c:pt>
                <c:pt idx="12">
                  <c:v>40</c:v>
                </c:pt>
                <c:pt idx="13">
                  <c:v>33.33</c:v>
                </c:pt>
                <c:pt idx="14">
                  <c:v>25</c:v>
                </c:pt>
                <c:pt idx="15">
                  <c:v>24.14</c:v>
                </c:pt>
                <c:pt idx="16">
                  <c:v>22.22</c:v>
                </c:pt>
                <c:pt idx="17">
                  <c:v>18</c:v>
                </c:pt>
                <c:pt idx="18">
                  <c:v>12.5</c:v>
                </c:pt>
                <c:pt idx="19">
                  <c:v>6.45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95296"/>
        <c:axId val="119283712"/>
      </c:barChart>
      <c:catAx>
        <c:axId val="11495296"/>
        <c:scaling>
          <c:orientation val="minMax"/>
        </c:scaling>
        <c:delete val="0"/>
        <c:axPos val="b"/>
        <c:majorTickMark val="out"/>
        <c:minorTickMark val="none"/>
        <c:tickLblPos val="nextTo"/>
        <c:crossAx val="119283712"/>
        <c:crosses val="autoZero"/>
        <c:auto val="1"/>
        <c:lblAlgn val="ctr"/>
        <c:lblOffset val="100"/>
        <c:noMultiLvlLbl val="0"/>
      </c:catAx>
      <c:valAx>
        <c:axId val="119283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4952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8010C-278B-472B-A735-A9125DA66981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0F67F-33F0-4DEF-8DDD-71E78C2FBD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990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7488832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итоги аттестации педагогических работников ДОУ на апрель 2017г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1673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заявлении не указаны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сведения о результатах профессиональной деятельности педагогического работника (например, стабильные положительные результаты освоения обучающимися образовательных программ по итогам мониторингов, выявления развития у обучающихся способностей к научной (интеллектуальной), творческой, физкультурно-спортивной деятельности,  личного вклада в повышение качества образования, ЕГЭ, ГИА, республиканского тестирования и т.д.) или образовательный ценз не соответствует требованиям к квалификации работника, установленным на основании квалификационной характеристики по занимаемой должности, либо отсутствует справка о ведении инновационной и экспериментальной деятельности,  АК МО и Н РТ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уведомляет заявителя об отказе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удовлетворении данного заявления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13" y="81699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785794"/>
            <a:ext cx="7369671" cy="325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3200" b="1" dirty="0" smtClean="0">
                <a:solidFill>
                  <a:srgbClr val="FF5050"/>
                </a:solidFill>
              </a:rPr>
              <a:t>Аттестуемым на высшую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 </a:t>
            </a:r>
            <a:r>
              <a:rPr lang="ru-RU" altLang="ru-RU" sz="3200" b="1" dirty="0">
                <a:solidFill>
                  <a:srgbClr val="002060"/>
                </a:solidFill>
              </a:rPr>
              <a:t>квалификационную категорию 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необходимо  вести работу в </a:t>
            </a:r>
            <a:r>
              <a:rPr lang="ru-RU" altLang="ru-RU" sz="3200" b="1" dirty="0" smtClean="0">
                <a:solidFill>
                  <a:srgbClr val="FF5050"/>
                </a:solidFill>
              </a:rPr>
              <a:t>региональных </a:t>
            </a:r>
            <a:r>
              <a:rPr lang="ru-RU" altLang="ru-RU" sz="3200" b="1" dirty="0">
                <a:solidFill>
                  <a:srgbClr val="FF5050"/>
                </a:solidFill>
              </a:rPr>
              <a:t>инновационных площадок</a:t>
            </a:r>
            <a:r>
              <a:rPr lang="ru-RU" altLang="ru-RU" sz="3200" b="1" dirty="0">
                <a:solidFill>
                  <a:srgbClr val="002060"/>
                </a:solidFill>
              </a:rPr>
              <a:t>, заявленных в Экспертный Совет по инновационной работе в системе образования, созданный при Министерстве </a:t>
            </a:r>
          </a:p>
        </p:txBody>
      </p:sp>
    </p:spTree>
    <p:extLst>
      <p:ext uri="{BB962C8B-B14F-4D97-AF65-F5344CB8AC3E}">
        <p14:creationId xmlns:p14="http://schemas.microsoft.com/office/powerpoint/2010/main" val="181150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42001" y="980728"/>
            <a:ext cx="7886774" cy="252376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" indent="0" algn="ctr">
              <a:buNone/>
            </a:pP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 </a:t>
            </a:r>
          </a:p>
          <a:p>
            <a:pPr marL="45720" indent="0" algn="ctr">
              <a:buNone/>
            </a:pPr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marL="45720" indent="0" algn="ctr">
              <a:buNone/>
            </a:pPr>
            <a:endParaRPr lang="ru-RU" sz="5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166" y="2967335"/>
            <a:ext cx="9047669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0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Игътибарыгыз</a:t>
            </a:r>
            <a:r>
              <a:rPr lang="ru-RU" sz="5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0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өчен</a:t>
            </a:r>
            <a:r>
              <a:rPr lang="ru-RU" sz="5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0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рәхмәт</a:t>
            </a:r>
            <a:r>
              <a:rPr lang="ru-RU" sz="5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499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8928992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/>
              <a:t>наличии квалификационных категорий руководящих и педагогических работников </a:t>
            </a:r>
            <a:r>
              <a:rPr lang="ru-RU" sz="3200" dirty="0" smtClean="0"/>
              <a:t>ДОУ по </a:t>
            </a:r>
            <a:r>
              <a:rPr lang="ru-RU" sz="3200" dirty="0"/>
              <a:t>состоянию на апрель </a:t>
            </a:r>
            <a:r>
              <a:rPr lang="ru-RU" sz="3200" dirty="0" smtClean="0"/>
              <a:t>2017г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779398"/>
              </p:ext>
            </p:extLst>
          </p:nvPr>
        </p:nvGraphicFramePr>
        <p:xfrm>
          <a:off x="179511" y="2276872"/>
          <a:ext cx="8712973" cy="3924596"/>
        </p:xfrm>
        <a:graphic>
          <a:graphicData uri="http://schemas.openxmlformats.org/drawingml/2006/table">
            <a:tbl>
              <a:tblPr/>
              <a:tblGrid>
                <a:gridCol w="2097281"/>
                <a:gridCol w="999064"/>
                <a:gridCol w="879236"/>
                <a:gridCol w="592174"/>
                <a:gridCol w="592174"/>
                <a:gridCol w="592174"/>
                <a:gridCol w="592174"/>
                <a:gridCol w="592174"/>
                <a:gridCol w="592174"/>
                <a:gridCol w="592174"/>
                <a:gridCol w="592174"/>
              </a:tblGrid>
              <a:tr h="432048"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численность работников образования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имеют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категории (число и %)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имеют кв. категорий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0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 имеют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высшую категорию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первую категорию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Прошли на СЗД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проходили на СЗД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8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педработников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292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36.64%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3.42%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33.22%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6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руководящие работники, в том числе: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84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руководящие работники, аттестованные по педагогическим должностям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8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41.57%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3.92%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37.65%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6800" marR="6800" marT="6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9965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Наличие кв. категорий в ОУ и ДОУ в %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2641700"/>
              </p:ext>
            </p:extLst>
          </p:nvPr>
        </p:nvGraphicFramePr>
        <p:xfrm>
          <a:off x="467544" y="1268760"/>
          <a:ext cx="835292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6333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/>
              <a:t>наличии квалификационных категорий руководящих и педагогических работников </a:t>
            </a:r>
            <a:r>
              <a:rPr lang="ru-RU" sz="2800" dirty="0" smtClean="0"/>
              <a:t>ДОУ в сравнении (в %)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81537366"/>
              </p:ext>
            </p:extLst>
          </p:nvPr>
        </p:nvGraphicFramePr>
        <p:xfrm>
          <a:off x="1259632" y="1916832"/>
          <a:ext cx="712088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8224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Имеют кв. категории (в %)</a:t>
            </a:r>
            <a:endParaRPr lang="ru-RU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07317962"/>
              </p:ext>
            </p:extLst>
          </p:nvPr>
        </p:nvGraphicFramePr>
        <p:xfrm>
          <a:off x="179512" y="731838"/>
          <a:ext cx="8856984" cy="6009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22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/>
            <a:fld id="{CB30DF79-C70D-4B4B-BE00-47FE8043BDA4}" type="slidenum">
              <a:rPr lang="ru-RU" altLang="ru-RU" sz="1200">
                <a:latin typeface="Verdana" pitchFamily="34" charset="0"/>
              </a:rPr>
              <a:pPr algn="r" eaLnBrk="1" hangingPunct="1"/>
              <a:t>6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323850" y="260350"/>
            <a:ext cx="8461375" cy="60039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b="1">
              <a:solidFill>
                <a:srgbClr val="0033CC"/>
              </a:solidFill>
              <a:latin typeface="Times New Roman" pitchFamily="18" charset="0"/>
            </a:endParaRPr>
          </a:p>
        </p:txBody>
      </p:sp>
      <p:sp>
        <p:nvSpPr>
          <p:cNvPr id="33796" name="Заголовок 2"/>
          <p:cNvSpPr>
            <a:spLocks/>
          </p:cNvSpPr>
          <p:nvPr/>
        </p:nvSpPr>
        <p:spPr bwMode="auto">
          <a:xfrm>
            <a:off x="395288" y="765175"/>
            <a:ext cx="851693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Аттестация для присвоения квалификационных категорий</a:t>
            </a:r>
            <a: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  <a:t/>
            </a:r>
            <a:b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</a:br>
            <a:r>
              <a:rPr lang="ru-RU" altLang="ru-RU" sz="3200" b="1">
                <a:solidFill>
                  <a:srgbClr val="990000"/>
                </a:solidFill>
                <a:latin typeface="Times New Roman" pitchFamily="18" charset="0"/>
              </a:rPr>
              <a:t> </a:t>
            </a:r>
            <a:r>
              <a:rPr lang="ru-RU" altLang="ru-RU" sz="3200" b="1">
                <a:solidFill>
                  <a:srgbClr val="FF0000"/>
                </a:solidFill>
                <a:latin typeface="Times New Roman" pitchFamily="18" charset="0"/>
              </a:rPr>
              <a:t>(первой или высшей)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395288" y="1989138"/>
            <a:ext cx="8424862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     </a:t>
            </a:r>
            <a:r>
              <a:rPr lang="ru-RU" altLang="ru-RU" sz="2800" b="1" dirty="0">
                <a:latin typeface="Times New Roman" pitchFamily="18" charset="0"/>
              </a:rPr>
              <a:t>Проводится по заявлению педагогических работников  до истечения срока  имеющейся квалификационной категории  </a:t>
            </a:r>
          </a:p>
          <a:p>
            <a:pPr eaLnBrk="1" hangingPunct="1"/>
            <a:r>
              <a:rPr lang="ru-RU" altLang="ru-RU" sz="2800" b="1" dirty="0">
                <a:latin typeface="Times New Roman" pitchFamily="18" charset="0"/>
              </a:rPr>
              <a:t>     </a:t>
            </a:r>
          </a:p>
          <a:p>
            <a:pPr eaLnBrk="1" hangingPunct="1"/>
            <a:r>
              <a:rPr lang="ru-RU" altLang="ru-RU" sz="2800" b="1" dirty="0">
                <a:latin typeface="Times New Roman" pitchFamily="18" charset="0"/>
              </a:rPr>
              <a:t> Досрочная аттестация  разрешается через 2 года после предыдущей аттестации</a:t>
            </a:r>
          </a:p>
          <a:p>
            <a:pPr eaLnBrk="1" hangingPunct="1">
              <a:buFontTx/>
              <a:buChar char="-"/>
            </a:pPr>
            <a:endParaRPr lang="ru-RU" altLang="ru-RU" sz="2800" b="1" dirty="0">
              <a:latin typeface="Times New Roman" pitchFamily="18" charset="0"/>
            </a:endParaRPr>
          </a:p>
          <a:p>
            <a:pPr eaLnBrk="1" hangingPunct="1"/>
            <a:r>
              <a:rPr lang="ru-RU" altLang="ru-RU" sz="2800" b="1" i="1" dirty="0">
                <a:latin typeface="Times New Roman" pitchFamily="18" charset="0"/>
              </a:rPr>
              <a:t>Процедура аттестации: экспертная оценка.</a:t>
            </a:r>
          </a:p>
          <a:p>
            <a:pPr eaLnBrk="1" hangingPunct="1"/>
            <a:endParaRPr lang="ru-RU" altLang="ru-RU" sz="28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411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4BD29C1-E806-4900-A9C9-7079C76D3B7D}" type="slidenum">
              <a:rPr lang="ru-RU" altLang="ru-RU" sz="1200">
                <a:latin typeface="Verdana" pitchFamily="34" charset="0"/>
              </a:rPr>
              <a:pPr algn="r" eaLnBrk="1" hangingPunct="1"/>
              <a:t>7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179388" y="188913"/>
            <a:ext cx="8785100" cy="65325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1800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Требования  для установления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первой  </a:t>
            </a:r>
            <a:r>
              <a:rPr lang="ru-RU" alt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категории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FF00FF"/>
                </a:solidFill>
                <a:latin typeface="Times New Roman" pitchFamily="18" charset="0"/>
              </a:rPr>
              <a:t>стабильные положительные результаты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освоения обучающимися  образовательных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программ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выявление развития у обучающихся способностей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к научной (интеллектуальной),  творческой,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физкультурно-спортивной деятельности;</a:t>
            </a:r>
          </a:p>
          <a:p>
            <a:pPr marL="84138" indent="-84138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личный вклад в повышение качества образования, </a:t>
            </a:r>
          </a:p>
          <a:p>
            <a:pPr marL="84138" indent="-84138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совершенствование методов обучения и воспитания, 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FF00FF"/>
                </a:solidFill>
                <a:latin typeface="Times New Roman" pitchFamily="18" charset="0"/>
              </a:rPr>
              <a:t>транслирование </a:t>
            </a: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в педагогических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коллективах опыта практических результатов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  <a:defRPr/>
            </a:pPr>
            <a:r>
              <a:rPr lang="ru-RU" altLang="ru-RU" sz="2800" b="1" dirty="0" smtClean="0">
                <a:solidFill>
                  <a:srgbClr val="990000"/>
                </a:solidFill>
                <a:latin typeface="Times New Roman" pitchFamily="18" charset="0"/>
              </a:rPr>
              <a:t> своей профессиональной деятельности, </a:t>
            </a:r>
          </a:p>
          <a:p>
            <a:pPr marL="342900" indent="-342900" algn="just" eaLnBrk="1" hangingPunct="1"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ru-RU" altLang="ru-RU" sz="2800" b="1" dirty="0" smtClean="0">
                <a:solidFill>
                  <a:srgbClr val="FF00FF"/>
                </a:solidFill>
                <a:latin typeface="Times New Roman" pitchFamily="18" charset="0"/>
              </a:rPr>
              <a:t>активное участие в работе   </a:t>
            </a:r>
            <a:endParaRPr lang="ru-RU" altLang="ru-RU" sz="2800" b="1" dirty="0">
              <a:solidFill>
                <a:srgbClr val="FF00FF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None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методических объединений педагогических</a:t>
            </a:r>
          </a:p>
          <a:p>
            <a:pPr algn="just" eaLnBrk="1" hangingPunct="1">
              <a:spcBef>
                <a:spcPct val="0"/>
              </a:spcBef>
              <a:buClrTx/>
              <a:buSzTx/>
              <a:buNone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работников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u="sng" dirty="0" smtClean="0">
              <a:solidFill>
                <a:srgbClr val="99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400" b="1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81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3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5C3EF15-8545-415C-B0E9-1E63CA468B90}" type="slidenum">
              <a:rPr lang="ru-RU" altLang="ru-RU" sz="1200">
                <a:latin typeface="Verdana" pitchFamily="34" charset="0"/>
              </a:rPr>
              <a:pPr algn="r" eaLnBrk="1" hangingPunct="1"/>
              <a:t>8</a:t>
            </a:fld>
            <a:endParaRPr lang="ru-RU" altLang="ru-RU" sz="1200">
              <a:latin typeface="Verdana" pitchFamily="34" charset="0"/>
            </a:endParaRPr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214313" y="188913"/>
            <a:ext cx="8570912" cy="63357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Требования для установления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высшей </a:t>
            </a:r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</a:rPr>
              <a:t>категории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Те же требования, что и  к первой категории.</a:t>
            </a:r>
          </a:p>
          <a:p>
            <a:pPr algn="ctr" eaLnBrk="1" hangingPunct="1"/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Дополнительно: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- участие воспитанников во </a:t>
            </a:r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всероссийских 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олимпиадах, 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конкурсах, соревнованиях;</a:t>
            </a:r>
          </a:p>
          <a:p>
            <a:pPr algn="ctr" eaLnBrk="1" hangingPunct="1">
              <a:buFontTx/>
              <a:buChar char="-"/>
            </a:pP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распространение  опыта </a:t>
            </a:r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инновационной</a:t>
            </a:r>
          </a:p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</a:rPr>
              <a:t>И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 э</a:t>
            </a:r>
            <a:r>
              <a:rPr lang="ru-RU" altLang="ru-RU" sz="2400" b="1" dirty="0">
                <a:solidFill>
                  <a:srgbClr val="FF00FF"/>
                </a:solidFill>
                <a:latin typeface="Times New Roman" pitchFamily="18" charset="0"/>
              </a:rPr>
              <a:t>кспериментальной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 деятельности 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по повышению</a:t>
            </a:r>
          </a:p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 качества обучения и воспитания</a:t>
            </a:r>
          </a:p>
          <a:p>
            <a:pPr algn="ctr" eaLnBrk="1" hangingPunct="1"/>
            <a:endParaRPr lang="ru-RU" altLang="ru-RU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008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2150" y="626138"/>
            <a:ext cx="7411707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Необходимо разместить  </a:t>
            </a:r>
            <a:r>
              <a:rPr lang="ru-RU" altLang="ru-RU" sz="3200" b="1" dirty="0">
                <a:solidFill>
                  <a:srgbClr val="FF0000"/>
                </a:solidFill>
                <a:latin typeface="+mj-lt"/>
              </a:rPr>
              <a:t>на личных сайтах</a:t>
            </a:r>
            <a:r>
              <a:rPr lang="ru-RU" altLang="ru-RU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ru-RU" altLang="ru-RU" sz="3200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3200" b="1" dirty="0" smtClean="0">
                <a:solidFill>
                  <a:srgbClr val="FF0000"/>
                </a:solidFill>
                <a:latin typeface="+mj-lt"/>
              </a:rPr>
              <a:t>      </a:t>
            </a:r>
            <a:r>
              <a:rPr lang="ru-RU" altLang="ru-RU" sz="3200" b="1" dirty="0">
                <a:solidFill>
                  <a:srgbClr val="FF0000"/>
                </a:solidFill>
                <a:latin typeface="+mj-lt"/>
              </a:rPr>
              <a:t>- </a:t>
            </a:r>
            <a:r>
              <a:rPr lang="ru-RU" altLang="ru-RU" sz="3200" b="1" dirty="0" err="1" smtClean="0">
                <a:solidFill>
                  <a:srgbClr val="FF0000"/>
                </a:solidFill>
                <a:latin typeface="+mj-lt"/>
              </a:rPr>
              <a:t>видеоуроки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+mj-lt"/>
              </a:rPr>
              <a:t>аттестуемых педагогов для дальнейшей качественной работы экспертов, определения ими личностных компетенций аттестуемых,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buFontTx/>
              <a:buChar char="-"/>
              <a:defRPr/>
            </a:pPr>
            <a:r>
              <a:rPr lang="ru-RU" altLang="ru-RU" sz="32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3200" b="1" dirty="0" smtClean="0">
                <a:solidFill>
                  <a:srgbClr val="FF0000"/>
                </a:solidFill>
                <a:latin typeface="+mj-lt"/>
              </a:rPr>
              <a:t>индивидуальные планы </a:t>
            </a:r>
            <a:r>
              <a:rPr lang="ru-RU" altLang="ru-RU" sz="3200" dirty="0">
                <a:solidFill>
                  <a:srgbClr val="002060"/>
                </a:solidFill>
                <a:latin typeface="+mj-lt"/>
              </a:rPr>
              <a:t>повышения профессионального уровня на </a:t>
            </a:r>
            <a:r>
              <a:rPr lang="ru-RU" altLang="ru-RU" sz="3200" dirty="0" err="1">
                <a:solidFill>
                  <a:srgbClr val="002060"/>
                </a:solidFill>
                <a:latin typeface="+mj-lt"/>
              </a:rPr>
              <a:t>межаттестационный</a:t>
            </a:r>
            <a:r>
              <a:rPr lang="ru-RU" altLang="ru-RU" sz="32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3200" dirty="0" smtClean="0">
                <a:solidFill>
                  <a:srgbClr val="002060"/>
                </a:solidFill>
                <a:latin typeface="+mj-lt"/>
              </a:rPr>
              <a:t>период</a:t>
            </a:r>
            <a:endParaRPr lang="ru-RU" altLang="ru-RU" sz="3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229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</TotalTime>
  <Words>483</Words>
  <Application>Microsoft Office PowerPoint</Application>
  <PresentationFormat>Экран (4:3)</PresentationFormat>
  <Paragraphs>120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 итоги аттестации педагогических работников ДОУ на апрель 2017г</vt:lpstr>
      <vt:lpstr>наличии квалификационных категорий руководящих и педагогических работников ДОУ по состоянию на апрель 2017г</vt:lpstr>
      <vt:lpstr>Наличие кв. категорий в ОУ и ДОУ в % </vt:lpstr>
      <vt:lpstr>наличии квалификационных категорий руководящих и педагогических работников ДОУ в сравнении (в %)</vt:lpstr>
      <vt:lpstr>Имеют кв. категории (в %)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Аттестация педагогических кадров ДОУ на апрель 2017г</dc:title>
  <cp:lastModifiedBy>Your User Name</cp:lastModifiedBy>
  <cp:revision>9</cp:revision>
  <dcterms:modified xsi:type="dcterms:W3CDTF">2017-04-27T12:27:45Z</dcterms:modified>
</cp:coreProperties>
</file>